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1"/>
  </p:notesMasterIdLst>
  <p:handoutMasterIdLst>
    <p:handoutMasterId r:id="rId12"/>
  </p:handoutMasterIdLst>
  <p:sldIdLst>
    <p:sldId id="435" r:id="rId5"/>
    <p:sldId id="467" r:id="rId6"/>
    <p:sldId id="470" r:id="rId7"/>
    <p:sldId id="473" r:id="rId8"/>
    <p:sldId id="468" r:id="rId9"/>
    <p:sldId id="474" r:id="rId10"/>
  </p:sldIdLst>
  <p:sldSz cx="24382413" cy="13716000"/>
  <p:notesSz cx="6858000" cy="9144000"/>
  <p:embeddedFontLst>
    <p:embeddedFont>
      <p:font typeface="Bitter" pitchFamily="2" charset="77"/>
      <p:regular r:id="rId13"/>
      <p:bold r:id="rId14"/>
      <p:italic r:id="rId15"/>
      <p:boldItalic r:id="rId16"/>
    </p:embeddedFont>
    <p:embeddedFont>
      <p:font typeface="Bitter Medium" pitchFamily="2" charset="77"/>
      <p:regular r:id="rId17"/>
      <p:italic r:id="rId18"/>
    </p:embeddedFont>
    <p:embeddedFont>
      <p:font typeface="Bitter SemiBold" pitchFamily="2" charset="77"/>
      <p:regular r:id="rId19"/>
      <p:bold r:id="rId20"/>
      <p:italic r:id="rId21"/>
      <p:boldItalic r:id="rId22"/>
    </p:embeddedFont>
    <p:embeddedFont>
      <p:font typeface="Rubik" pitchFamily="2" charset="-79"/>
      <p:regular r:id="rId23"/>
      <p:bold r:id="rId24"/>
      <p:italic r:id="rId25"/>
      <p:boldItalic r:id="rId26"/>
    </p:embeddedFont>
    <p:embeddedFont>
      <p:font typeface="Rubik Medium" pitchFamily="2" charset="-79"/>
      <p:regular r:id="rId27"/>
      <p:italic r:id="rId28"/>
    </p:embeddedFont>
    <p:embeddedFont>
      <p:font typeface="Rubik SemiBold" pitchFamily="2" charset="-79"/>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80012" autoAdjust="0"/>
  </p:normalViewPr>
  <p:slideViewPr>
    <p:cSldViewPr snapToGrid="0">
      <p:cViewPr varScale="1">
        <p:scale>
          <a:sx n="54" d="100"/>
          <a:sy n="54" d="100"/>
        </p:scale>
        <p:origin x="1760" y="224"/>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01/07/2025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01/07/2025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from postcard: </a:t>
            </a:r>
          </a:p>
          <a:p>
            <a:r>
              <a:rPr lang="en-GB" i="1" dirty="0"/>
              <a:t>GBIF works with networks and organizations from around the world to assemble information on life both above and below the waves of our ocean planet, delivering the accessible, interoperable data needed to better understand, monitor, protect and restore coastal and marine biodiversity</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6</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01/07/2025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01/07/2025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01/07/2025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01/07/2025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marin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marin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hyperlink" Target="https://www.gbif.org/marine" TargetMode="External"/><Relationship Id="rId2" Type="http://schemas.openxmlformats.org/officeDocument/2006/relationships/hyperlink" Target="https://obis.net/"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www.gbif.org/marine" TargetMode="External"/><Relationship Id="rId3" Type="http://schemas.openxmlformats.org/officeDocument/2006/relationships/image" Target="../media/image13.png"/><Relationship Id="rId7" Type="http://schemas.openxmlformats.org/officeDocument/2006/relationships/hyperlink" Target="https://discourse.gbif.org/t/obis-gbif-joint-strategy-and-action-plan/4500" TargetMode="External"/><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hyperlink" Target="https://docs.gbif.org/obis-gbif-action-plan-2024/en/" TargetMode="External"/><Relationship Id="rId5" Type="http://schemas.openxmlformats.org/officeDocument/2006/relationships/hyperlink" Target="https://docs.gbif.org/obis-gbif-joint-strategy/en/"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www.gbif.org/data-use/6U3vDGpBZoPUWF4wiJHzTi" TargetMode="External"/><Relationship Id="rId7" Type="http://schemas.openxmlformats.org/officeDocument/2006/relationships/hyperlink" Target="https://www.gbif.org/resource/search?q=marine&amp;contentType=dataUse&amp;topics=MARINE"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use/65MGlphn3ckTXZGAp2pUc8" TargetMode="External"/><Relationship Id="rId11" Type="http://schemas.openxmlformats.org/officeDocument/2006/relationships/image" Target="../media/image18.jpeg"/><Relationship Id="rId5" Type="http://schemas.openxmlformats.org/officeDocument/2006/relationships/hyperlink" Target="https://www.gbif.org/data-use/5RL0AEvBglyaT9q90J0MGR" TargetMode="External"/><Relationship Id="rId10" Type="http://schemas.openxmlformats.org/officeDocument/2006/relationships/image" Target="../media/image17.jpeg"/><Relationship Id="rId4" Type="http://schemas.openxmlformats.org/officeDocument/2006/relationships/hyperlink" Target="https://www.gbif.org/data-use/7MPrluabbUadlh0PvU33Ty" TargetMode="External"/><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hyperlink" Target="https://www.gbif.org/marin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solidFill>
                  <a:schemeClr val="accent2"/>
                </a:solidFill>
                <a:latin typeface="Bitter" pitchFamily="2" charset="77"/>
              </a:rPr>
              <a:t>Marine </a:t>
            </a:r>
          </a:p>
          <a:p>
            <a:pPr algn="ctr">
              <a:lnSpc>
                <a:spcPct val="100000"/>
              </a:lnSpc>
              <a:spcBef>
                <a:spcPts val="0"/>
              </a:spcBef>
            </a:pPr>
            <a:r>
              <a:rPr lang="en-DK" sz="9600" b="1" dirty="0">
                <a:solidFill>
                  <a:schemeClr val="accent2"/>
                </a:solidFill>
                <a:latin typeface="Bitter" pitchFamily="2" charset="77"/>
              </a:rPr>
              <a:t>life</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2"/>
                </a:solidFill>
                <a:hlinkClick r:id="rId3">
                  <a:extLst>
                    <a:ext uri="{A12FA001-AC4F-418D-AE19-62706E023703}">
                      <ahyp:hlinkClr xmlns:ahyp="http://schemas.microsoft.com/office/drawing/2018/hyperlinkcolor" val="tx"/>
                    </a:ext>
                  </a:extLst>
                </a:hlinkClick>
              </a:rPr>
              <a:t>gbif.org/marine</a:t>
            </a:r>
            <a:r>
              <a:rPr lang="en-GB" sz="3200" dirty="0">
                <a:solidFill>
                  <a:schemeClr val="accent2"/>
                </a:solidFill>
              </a:rPr>
              <a:t> </a:t>
            </a:r>
            <a:endParaRPr lang="en-DK" sz="3200" dirty="0">
              <a:solidFill>
                <a:schemeClr val="accent2"/>
              </a:solidFill>
            </a:endParaRPr>
          </a:p>
        </p:txBody>
      </p:sp>
      <p:pic>
        <p:nvPicPr>
          <p:cNvPr id="8" name="Picture 7" descr="A sea creatures in a circle&#10;&#10;AI-generated content may be incorrect.">
            <a:extLst>
              <a:ext uri="{FF2B5EF4-FFF2-40B4-BE49-F238E27FC236}">
                <a16:creationId xmlns:a16="http://schemas.microsoft.com/office/drawing/2014/main" id="{B268DB17-4FCD-2DC7-344E-A503F3FEC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1174" y="4538856"/>
            <a:ext cx="13532101" cy="5717788"/>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Marine life</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and OBIS remain committed to exchanging data, knowledge and skills between their networks and improving the usability, interoperability and overall fitness-for-use of FAIR and open data on marine biodiversity available through both infrastructures.</a:t>
            </a:r>
            <a:endParaRPr lang="en-DK" i="1" dirty="0">
              <a:latin typeface="Bitter Medium" pitchFamily="2" charset="77"/>
            </a:endParaRPr>
          </a:p>
        </p:txBody>
      </p:sp>
      <p:sp>
        <p:nvSpPr>
          <p:cNvPr id="9" name="Text Placeholder 3">
            <a:extLst>
              <a:ext uri="{FF2B5EF4-FFF2-40B4-BE49-F238E27FC236}">
                <a16:creationId xmlns:a16="http://schemas.microsoft.com/office/drawing/2014/main" id="{726713FF-B26E-70D1-0CA3-8EFF1D9F4721}"/>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2"/>
                </a:solidFill>
                <a:hlinkClick r:id="rId3">
                  <a:extLst>
                    <a:ext uri="{A12FA001-AC4F-418D-AE19-62706E023703}">
                      <ahyp:hlinkClr xmlns:ahyp="http://schemas.microsoft.com/office/drawing/2018/hyperlinkcolor" val="tx"/>
                    </a:ext>
                  </a:extLst>
                </a:hlinkClick>
              </a:rPr>
              <a:t>gbif.org/marine</a:t>
            </a:r>
            <a:r>
              <a:rPr lang="en-GB" sz="3200" dirty="0">
                <a:solidFill>
                  <a:schemeClr val="accent2"/>
                </a:solidFill>
              </a:rPr>
              <a:t> </a:t>
            </a:r>
            <a:endParaRPr lang="en-DK" sz="3200" dirty="0">
              <a:solidFill>
                <a:schemeClr val="accent2"/>
              </a:solidFill>
            </a:endParaRPr>
          </a:p>
        </p:txBody>
      </p:sp>
      <p:pic>
        <p:nvPicPr>
          <p:cNvPr id="11" name="Picture 10" descr="A collage of sea creatures&#10;&#10;AI-generated content may be incorrect.">
            <a:extLst>
              <a:ext uri="{FF2B5EF4-FFF2-40B4-BE49-F238E27FC236}">
                <a16:creationId xmlns:a16="http://schemas.microsoft.com/office/drawing/2014/main" id="{98E4B25C-4EF7-B5A0-B10B-8FAFF842F1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9506" y="3257550"/>
            <a:ext cx="11403769" cy="8297863"/>
          </a:xfrm>
          <a:prstGeom prst="rect">
            <a:avLst/>
          </a:prstGeom>
        </p:spPr>
      </p:pic>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Marine life</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a:bodyPr>
          <a:lstStyle/>
          <a:p>
            <a:r>
              <a:rPr lang="en-GB" dirty="0"/>
              <a:t>GBIF and its primary marine partner, the </a:t>
            </a:r>
            <a:r>
              <a:rPr lang="en-GB" b="1" dirty="0">
                <a:hlinkClick r:id="rId2"/>
              </a:rPr>
              <a:t>Ocean Biodiversity Information System</a:t>
            </a:r>
            <a:r>
              <a:rPr lang="en-GB" dirty="0"/>
              <a:t> (OBIS), work alongside other networks and organizations around the world to assemble information on life both above and below the waves.</a:t>
            </a:r>
          </a:p>
          <a:p>
            <a:r>
              <a:rPr lang="en-GB" dirty="0"/>
              <a:t>Together, we aim to deliver the most comprehensive, freely accessible and fully interoperable data needed to understand, monitor, protect and restore coastal and marine biodiversity of our shared ocean planet.</a:t>
            </a:r>
          </a:p>
        </p:txBody>
      </p:sp>
      <p:sp>
        <p:nvSpPr>
          <p:cNvPr id="4" name="Text Placeholder 3">
            <a:extLst>
              <a:ext uri="{FF2B5EF4-FFF2-40B4-BE49-F238E27FC236}">
                <a16:creationId xmlns:a16="http://schemas.microsoft.com/office/drawing/2014/main" id="{ADFD92AD-4D75-5870-8DC8-AFF1B3FB5456}"/>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2"/>
                </a:solidFill>
                <a:hlinkClick r:id="rId3">
                  <a:extLst>
                    <a:ext uri="{A12FA001-AC4F-418D-AE19-62706E023703}">
                      <ahyp:hlinkClr xmlns:ahyp="http://schemas.microsoft.com/office/drawing/2018/hyperlinkcolor" val="tx"/>
                    </a:ext>
                  </a:extLst>
                </a:hlinkClick>
              </a:rPr>
              <a:t>gbif.org/marine</a:t>
            </a:r>
            <a:r>
              <a:rPr lang="en-GB" sz="3200" dirty="0">
                <a:solidFill>
                  <a:schemeClr val="accent2"/>
                </a:solidFill>
              </a:rPr>
              <a:t> </a:t>
            </a:r>
            <a:endParaRPr lang="en-DK" sz="3200" dirty="0">
              <a:solidFill>
                <a:schemeClr val="accent2"/>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40F73-8021-A12C-481C-E2C2FDEB54BE}"/>
              </a:ext>
            </a:extLst>
          </p:cNvPr>
          <p:cNvSpPr>
            <a:spLocks noGrp="1"/>
          </p:cNvSpPr>
          <p:nvPr>
            <p:ph type="title"/>
          </p:nvPr>
        </p:nvSpPr>
        <p:spPr/>
        <p:txBody>
          <a:bodyPr/>
          <a:lstStyle/>
          <a:p>
            <a:r>
              <a:rPr lang="en-DK" dirty="0"/>
              <a:t>OBIS &amp; GBIF</a:t>
            </a:r>
          </a:p>
        </p:txBody>
      </p:sp>
      <p:pic>
        <p:nvPicPr>
          <p:cNvPr id="13" name="Picture Placeholder 12" descr="A close-up of a fish and a worm&#10;&#10;AI-generated content may be incorrect.">
            <a:extLst>
              <a:ext uri="{FF2B5EF4-FFF2-40B4-BE49-F238E27FC236}">
                <a16:creationId xmlns:a16="http://schemas.microsoft.com/office/drawing/2014/main" id="{C11593AA-00C9-ABB2-042E-C2DE9CC43CE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4111" t="194" r="-55171" b="-4555"/>
          <a:stretch>
            <a:fillRect/>
          </a:stretch>
        </p:blipFill>
        <p:spPr>
          <a:xfrm>
            <a:off x="706438" y="3263899"/>
            <a:ext cx="7308000" cy="3420000"/>
          </a:xfrm>
        </p:spPr>
      </p:pic>
      <p:pic>
        <p:nvPicPr>
          <p:cNvPr id="19" name="Picture Placeholder 18" descr="A seahorse and fish in a circle&#10;&#10;AI-generated content may be incorrect.">
            <a:extLst>
              <a:ext uri="{FF2B5EF4-FFF2-40B4-BE49-F238E27FC236}">
                <a16:creationId xmlns:a16="http://schemas.microsoft.com/office/drawing/2014/main" id="{FD067FE5-EB7B-3D79-2C34-A19EA47EFF5F}"/>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48446" t="-411" r="-37934" b="-5155"/>
          <a:stretch>
            <a:fillRect/>
          </a:stretch>
        </p:blipFill>
        <p:spPr>
          <a:xfrm>
            <a:off x="8538000" y="3263899"/>
            <a:ext cx="7308000" cy="3420000"/>
          </a:xfrm>
        </p:spPr>
      </p:pic>
      <p:pic>
        <p:nvPicPr>
          <p:cNvPr id="21" name="Picture Placeholder 20" descr="A jellyfish with a ring around it&#10;&#10;AI-generated content may be incorrect.">
            <a:extLst>
              <a:ext uri="{FF2B5EF4-FFF2-40B4-BE49-F238E27FC236}">
                <a16:creationId xmlns:a16="http://schemas.microsoft.com/office/drawing/2014/main" id="{FF260119-CB55-1B4A-3F00-EA9741DB58A1}"/>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42371" t="178" r="-36927" b="3983"/>
          <a:stretch>
            <a:fillRect/>
          </a:stretch>
        </p:blipFill>
        <p:spPr>
          <a:xfrm>
            <a:off x="16350512" y="3263899"/>
            <a:ext cx="7308000" cy="3420000"/>
          </a:xfrm>
        </p:spPr>
      </p:pic>
      <p:sp>
        <p:nvSpPr>
          <p:cNvPr id="9" name="Text Placeholder 8">
            <a:extLst>
              <a:ext uri="{FF2B5EF4-FFF2-40B4-BE49-F238E27FC236}">
                <a16:creationId xmlns:a16="http://schemas.microsoft.com/office/drawing/2014/main" id="{51C39F2D-F3A0-BC05-5984-08321D926531}"/>
              </a:ext>
            </a:extLst>
          </p:cNvPr>
          <p:cNvSpPr>
            <a:spLocks noGrp="1"/>
          </p:cNvSpPr>
          <p:nvPr>
            <p:ph type="body" sz="quarter" idx="22"/>
          </p:nvPr>
        </p:nvSpPr>
        <p:spPr>
          <a:xfrm>
            <a:off x="706438" y="7383952"/>
            <a:ext cx="7308000" cy="4171461"/>
          </a:xfrm>
        </p:spPr>
        <p:txBody>
          <a:bodyPr>
            <a:normAutofit/>
          </a:bodyPr>
          <a:lstStyle/>
          <a:p>
            <a:r>
              <a:rPr lang="en-GB" sz="3200" dirty="0">
                <a:hlinkClick r:id="rId5"/>
              </a:rPr>
              <a:t>OBIS-GBIF Joint Strategy for Marine Biodiversity Data</a:t>
            </a:r>
            <a:endParaRPr lang="en-GB" sz="3200" dirty="0"/>
          </a:p>
          <a:p>
            <a:endParaRPr lang="en-DK" sz="3200" dirty="0"/>
          </a:p>
        </p:txBody>
      </p:sp>
      <p:sp>
        <p:nvSpPr>
          <p:cNvPr id="10" name="Text Placeholder 9">
            <a:extLst>
              <a:ext uri="{FF2B5EF4-FFF2-40B4-BE49-F238E27FC236}">
                <a16:creationId xmlns:a16="http://schemas.microsoft.com/office/drawing/2014/main" id="{B689456F-F822-9E41-895D-27BFA766A4B2}"/>
              </a:ext>
            </a:extLst>
          </p:cNvPr>
          <p:cNvSpPr>
            <a:spLocks noGrp="1"/>
          </p:cNvSpPr>
          <p:nvPr>
            <p:ph type="body" sz="quarter" idx="23"/>
          </p:nvPr>
        </p:nvSpPr>
        <p:spPr>
          <a:xfrm>
            <a:off x="8538000" y="7397750"/>
            <a:ext cx="7308000" cy="4171461"/>
          </a:xfrm>
        </p:spPr>
        <p:txBody>
          <a:bodyPr>
            <a:normAutofit/>
          </a:bodyPr>
          <a:lstStyle/>
          <a:p>
            <a:r>
              <a:rPr lang="en-GB" sz="3200" dirty="0">
                <a:hlinkClick r:id="rId6"/>
              </a:rPr>
              <a:t>OBIS-GBIF 2024 Action Plan on Marine Biodiversity Data</a:t>
            </a:r>
            <a:endParaRPr lang="en-GB" sz="3200" dirty="0"/>
          </a:p>
          <a:p>
            <a:endParaRPr lang="en-DK" sz="3200" dirty="0"/>
          </a:p>
        </p:txBody>
      </p:sp>
      <p:sp>
        <p:nvSpPr>
          <p:cNvPr id="11" name="Text Placeholder 10">
            <a:extLst>
              <a:ext uri="{FF2B5EF4-FFF2-40B4-BE49-F238E27FC236}">
                <a16:creationId xmlns:a16="http://schemas.microsoft.com/office/drawing/2014/main" id="{07557316-B983-5481-7FA6-BA96C1A7DB34}"/>
              </a:ext>
            </a:extLst>
          </p:cNvPr>
          <p:cNvSpPr>
            <a:spLocks noGrp="1"/>
          </p:cNvSpPr>
          <p:nvPr>
            <p:ph type="body" sz="quarter" idx="24"/>
          </p:nvPr>
        </p:nvSpPr>
        <p:spPr>
          <a:xfrm>
            <a:off x="16350512" y="7397750"/>
            <a:ext cx="7312763" cy="4171461"/>
          </a:xfrm>
        </p:spPr>
        <p:txBody>
          <a:bodyPr>
            <a:normAutofit/>
          </a:bodyPr>
          <a:lstStyle/>
          <a:p>
            <a:r>
              <a:rPr lang="en-GB" sz="3200" dirty="0">
                <a:hlinkClick r:id="rId7"/>
              </a:rPr>
              <a:t>GBIF-OBIS Joint strategy and action plan webinar recordings</a:t>
            </a:r>
            <a:endParaRPr lang="en-GB" sz="3200" dirty="0"/>
          </a:p>
        </p:txBody>
      </p:sp>
      <p:sp>
        <p:nvSpPr>
          <p:cNvPr id="22" name="Text Placeholder 3">
            <a:extLst>
              <a:ext uri="{FF2B5EF4-FFF2-40B4-BE49-F238E27FC236}">
                <a16:creationId xmlns:a16="http://schemas.microsoft.com/office/drawing/2014/main" id="{C0EEDCF3-3B71-921B-002C-0730307C671C}"/>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2"/>
                </a:solidFill>
                <a:hlinkClick r:id="rId8">
                  <a:extLst>
                    <a:ext uri="{A12FA001-AC4F-418D-AE19-62706E023703}">
                      <ahyp:hlinkClr xmlns:ahyp="http://schemas.microsoft.com/office/drawing/2018/hyperlinkcolor" val="tx"/>
                    </a:ext>
                  </a:extLst>
                </a:hlinkClick>
              </a:rPr>
              <a:t>gbif.org/marine</a:t>
            </a:r>
            <a:r>
              <a:rPr lang="en-GB" sz="3200" dirty="0">
                <a:solidFill>
                  <a:schemeClr val="accent2"/>
                </a:solidFill>
              </a:rPr>
              <a:t> </a:t>
            </a:r>
            <a:endParaRPr lang="en-DK" sz="3200" dirty="0">
              <a:solidFill>
                <a:schemeClr val="accent2"/>
              </a:solidFill>
            </a:endParaRPr>
          </a:p>
        </p:txBody>
      </p:sp>
    </p:spTree>
    <p:extLst>
      <p:ext uri="{BB962C8B-B14F-4D97-AF65-F5344CB8AC3E}">
        <p14:creationId xmlns:p14="http://schemas.microsoft.com/office/powerpoint/2010/main" val="1550914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about marine biodiversity</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Tropical seagrass dispersal: active or passive?</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lnSpcReduction="10000"/>
          </a:bodyPr>
          <a:lstStyle/>
          <a:p>
            <a:r>
              <a:rPr lang="en-GB" dirty="0">
                <a:hlinkClick r:id="rId4"/>
              </a:rPr>
              <a:t>Enhancing marine biodiversity data collection using commercial ferry network</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Global synthesis of knowledge on pyrosomes</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Increasing vagrancy of Atlantic walruses in temperate Europe</a:t>
            </a:r>
            <a:endParaRPr lang="en-GB" dirty="0"/>
          </a:p>
        </p:txBody>
      </p:sp>
      <p:sp>
        <p:nvSpPr>
          <p:cNvPr id="2" name="Text Placeholder 3">
            <a:extLst>
              <a:ext uri="{FF2B5EF4-FFF2-40B4-BE49-F238E27FC236}">
                <a16:creationId xmlns:a16="http://schemas.microsoft.com/office/drawing/2014/main" id="{8715B587-A7B3-F74B-ADEC-3FCA1B6829C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7"/>
              </a:rPr>
              <a:t>https://www.gbif.org/resource/search?q=marine&amp;contentType=dataUse&amp;topics=MARINE</a:t>
            </a:r>
            <a:r>
              <a:rPr lang="en-GB" sz="3200" dirty="0">
                <a:solidFill>
                  <a:schemeClr val="accent1"/>
                </a:solidFill>
              </a:rPr>
              <a:t> </a:t>
            </a:r>
            <a:endParaRPr lang="en-DK" sz="3200" dirty="0">
              <a:solidFill>
                <a:schemeClr val="accent1"/>
              </a:solidFill>
            </a:endParaRPr>
          </a:p>
        </p:txBody>
      </p:sp>
      <p:pic>
        <p:nvPicPr>
          <p:cNvPr id="28" name="Picture Placeholder 27">
            <a:extLst>
              <a:ext uri="{FF2B5EF4-FFF2-40B4-BE49-F238E27FC236}">
                <a16:creationId xmlns:a16="http://schemas.microsoft.com/office/drawing/2014/main" id="{59C0EF38-B94A-D30F-13F9-BF768A5DDC5C}"/>
              </a:ext>
            </a:extLst>
          </p:cNvPr>
          <p:cNvPicPr>
            <a:picLocks noGrp="1" noChangeAspect="1"/>
          </p:cNvPicPr>
          <p:nvPr>
            <p:ph type="pic" sz="quarter" idx="13"/>
          </p:nvPr>
        </p:nvPicPr>
        <p:blipFill>
          <a:blip r:embed="rId8"/>
          <a:srcRect l="5986" r="5986"/>
          <a:stretch>
            <a:fillRect/>
          </a:stretch>
        </p:blipFill>
        <p:spPr>
          <a:prstGeom prst="rect">
            <a:avLst/>
          </a:prstGeom>
        </p:spPr>
      </p:pic>
      <p:pic>
        <p:nvPicPr>
          <p:cNvPr id="35" name="Picture Placeholder 34">
            <a:extLst>
              <a:ext uri="{FF2B5EF4-FFF2-40B4-BE49-F238E27FC236}">
                <a16:creationId xmlns:a16="http://schemas.microsoft.com/office/drawing/2014/main" id="{C0CE2F0D-C03E-FB34-4C3B-B4B067C38AD9}"/>
              </a:ext>
            </a:extLst>
          </p:cNvPr>
          <p:cNvPicPr>
            <a:picLocks noGrp="1" noChangeAspect="1"/>
          </p:cNvPicPr>
          <p:nvPr>
            <p:ph type="pic" sz="quarter" idx="18"/>
          </p:nvPr>
        </p:nvPicPr>
        <p:blipFill>
          <a:blip r:embed="rId9"/>
          <a:srcRect t="4420" b="4420"/>
          <a:stretch>
            <a:fillRect/>
          </a:stretch>
        </p:blipFill>
        <p:spPr/>
      </p:pic>
      <p:pic>
        <p:nvPicPr>
          <p:cNvPr id="36" name="Picture Placeholder 35">
            <a:extLst>
              <a:ext uri="{FF2B5EF4-FFF2-40B4-BE49-F238E27FC236}">
                <a16:creationId xmlns:a16="http://schemas.microsoft.com/office/drawing/2014/main" id="{14425B72-9775-ABC1-75BD-05085271F712}"/>
              </a:ext>
            </a:extLst>
          </p:cNvPr>
          <p:cNvPicPr>
            <a:picLocks noGrp="1" noChangeAspect="1"/>
          </p:cNvPicPr>
          <p:nvPr>
            <p:ph type="pic" sz="quarter" idx="20"/>
          </p:nvPr>
        </p:nvPicPr>
        <p:blipFill>
          <a:blip r:embed="rId10"/>
          <a:srcRect l="1270" r="1270"/>
          <a:stretch>
            <a:fillRect/>
          </a:stretch>
        </p:blipFill>
        <p:spPr/>
      </p:pic>
      <p:pic>
        <p:nvPicPr>
          <p:cNvPr id="37" name="Picture Placeholder 36">
            <a:extLst>
              <a:ext uri="{FF2B5EF4-FFF2-40B4-BE49-F238E27FC236}">
                <a16:creationId xmlns:a16="http://schemas.microsoft.com/office/drawing/2014/main" id="{EF697535-E189-C6D5-F91D-A76F97E00E68}"/>
              </a:ext>
            </a:extLst>
          </p:cNvPr>
          <p:cNvPicPr>
            <a:picLocks noGrp="1" noChangeAspect="1"/>
          </p:cNvPicPr>
          <p:nvPr>
            <p:ph type="pic" sz="quarter" idx="22"/>
          </p:nvPr>
        </p:nvPicPr>
        <p:blipFill>
          <a:blip r:embed="rId11"/>
          <a:srcRect t="4442" b="4442"/>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DK" dirty="0"/>
              <a:t>Marine life</a:t>
            </a:r>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3" name="Text Placeholder 3">
            <a:extLst>
              <a:ext uri="{FF2B5EF4-FFF2-40B4-BE49-F238E27FC236}">
                <a16:creationId xmlns:a16="http://schemas.microsoft.com/office/drawing/2014/main" id="{6612216D-D0FB-37E6-A3CD-8750D2231E02}"/>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2"/>
                </a:solidFill>
                <a:hlinkClick r:id="rId3">
                  <a:extLst>
                    <a:ext uri="{A12FA001-AC4F-418D-AE19-62706E023703}">
                      <ahyp:hlinkClr xmlns:ahyp="http://schemas.microsoft.com/office/drawing/2018/hyperlinkcolor" val="tx"/>
                    </a:ext>
                  </a:extLst>
                </a:hlinkClick>
              </a:rPr>
              <a:t>gbif.org/marine</a:t>
            </a:r>
            <a:r>
              <a:rPr lang="en-GB" sz="3200" dirty="0">
                <a:solidFill>
                  <a:schemeClr val="accent2"/>
                </a:solidFill>
              </a:rPr>
              <a:t> </a:t>
            </a:r>
            <a:endParaRPr lang="en-DK" sz="3200" dirty="0">
              <a:solidFill>
                <a:schemeClr val="accent2"/>
              </a:solidFill>
            </a:endParaRPr>
          </a:p>
        </p:txBody>
      </p:sp>
      <p:pic>
        <p:nvPicPr>
          <p:cNvPr id="5" name="Picture 4">
            <a:extLst>
              <a:ext uri="{FF2B5EF4-FFF2-40B4-BE49-F238E27FC236}">
                <a16:creationId xmlns:a16="http://schemas.microsoft.com/office/drawing/2014/main" id="{06A6B67F-D7C5-4A82-EF61-3F17A14C98DB}"/>
              </a:ext>
            </a:extLst>
          </p:cNvPr>
          <p:cNvPicPr>
            <a:picLocks noChangeAspect="1"/>
          </p:cNvPicPr>
          <p:nvPr/>
        </p:nvPicPr>
        <p:blipFill>
          <a:blip r:embed="rId4"/>
          <a:stretch>
            <a:fillRect/>
          </a:stretch>
        </p:blipFill>
        <p:spPr>
          <a:xfrm>
            <a:off x="14065250" y="3511550"/>
            <a:ext cx="7772400" cy="7772400"/>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1525</TotalTime>
  <Words>286</Words>
  <Application>Microsoft Macintosh PowerPoint</Application>
  <PresentationFormat>Custom</PresentationFormat>
  <Paragraphs>32</Paragraphs>
  <Slides>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Bitter SemiBold</vt:lpstr>
      <vt:lpstr>Rubik SemiBold</vt:lpstr>
      <vt:lpstr>Rubik</vt:lpstr>
      <vt:lpstr>Arial</vt:lpstr>
      <vt:lpstr>Bitter Medium</vt:lpstr>
      <vt:lpstr>Rubik Medium</vt:lpstr>
      <vt:lpstr>Bitter</vt:lpstr>
      <vt:lpstr>Tema de Office</vt:lpstr>
      <vt:lpstr>PowerPoint Presentation</vt:lpstr>
      <vt:lpstr>Marine life</vt:lpstr>
      <vt:lpstr>Marine life</vt:lpstr>
      <vt:lpstr>OBIS &amp; GBIF</vt:lpstr>
      <vt:lpstr>Featured data uses about marine biodiversity</vt:lpstr>
      <vt:lpstr>Marine life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18</cp:revision>
  <dcterms:created xsi:type="dcterms:W3CDTF">2025-06-24T13:49:25Z</dcterms:created>
  <dcterms:modified xsi:type="dcterms:W3CDTF">2025-07-01T09:33:02Z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